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gl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880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49D94C-C8C8-42F4-8059-746D1CF215F4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8D05D8-C6BD-42FB-A984-3C6DC2FE26A5}" type="slidenum">
              <a:rPr lang="es-ES"/>
              <a:pPr/>
              <a:t>1</a:t>
            </a:fld>
            <a:endParaRPr lang="es-ES"/>
          </a:p>
        </p:txBody>
      </p:sp>
      <p:sp>
        <p:nvSpPr>
          <p:cNvPr id="8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C65314-0D1A-4D82-9A9B-F0723BA1575B}" type="slidenum">
              <a:rPr lang="es-ES"/>
              <a:pPr/>
              <a:t>10</a:t>
            </a:fld>
            <a:endParaRPr lang="es-ES"/>
          </a:p>
        </p:txBody>
      </p:sp>
      <p:sp>
        <p:nvSpPr>
          <p:cNvPr id="98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7F783D-85AB-4DB1-9B95-5B2DC3C2F361}" type="slidenum">
              <a:rPr lang="es-ES"/>
              <a:pPr/>
              <a:t>11</a:t>
            </a:fld>
            <a:endParaRPr lang="es-ES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5A1250-6854-4F78-A221-291713E3A774}" type="slidenum">
              <a:rPr lang="es-ES"/>
              <a:pPr/>
              <a:t>12</a:t>
            </a:fld>
            <a:endParaRPr lang="es-ES"/>
          </a:p>
        </p:txBody>
      </p:sp>
      <p:sp>
        <p:nvSpPr>
          <p:cNvPr id="10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466328-1E28-4975-8679-DA782E716FD2}" type="slidenum">
              <a:rPr lang="es-ES"/>
              <a:pPr/>
              <a:t>13</a:t>
            </a:fld>
            <a:endParaRPr lang="es-ES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9A1FBA-C456-4120-B9BD-D70DA290C356}" type="slidenum">
              <a:rPr lang="es-ES"/>
              <a:pPr/>
              <a:t>14</a:t>
            </a:fld>
            <a:endParaRPr lang="es-ES"/>
          </a:p>
        </p:txBody>
      </p:sp>
      <p:sp>
        <p:nvSpPr>
          <p:cNvPr id="102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579D51-EC4C-480A-949E-EE9D768883A6}" type="slidenum">
              <a:rPr lang="es-ES"/>
              <a:pPr/>
              <a:t>2</a:t>
            </a:fld>
            <a:endParaRPr lang="es-ES"/>
          </a:p>
        </p:txBody>
      </p:sp>
      <p:sp>
        <p:nvSpPr>
          <p:cNvPr id="90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0BE3C0-9E72-49C7-9C6C-A3BC81E37AFC}" type="slidenum">
              <a:rPr lang="es-ES"/>
              <a:pPr/>
              <a:t>3</a:t>
            </a:fld>
            <a:endParaRPr lang="es-ES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91D9FB-F626-46CD-90C6-F661C38F1F41}" type="slidenum">
              <a:rPr lang="es-ES"/>
              <a:pPr/>
              <a:t>4</a:t>
            </a:fld>
            <a:endParaRPr lang="es-ES"/>
          </a:p>
        </p:txBody>
      </p:sp>
      <p:sp>
        <p:nvSpPr>
          <p:cNvPr id="92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BCB6E-308C-4102-9687-3D232F5EBA4C}" type="slidenum">
              <a:rPr lang="es-ES"/>
              <a:pPr/>
              <a:t>5</a:t>
            </a:fld>
            <a:endParaRPr lang="es-ES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E8FB9E-DA27-4404-B4B5-CE4C9F5807BE}" type="slidenum">
              <a:rPr lang="es-ES"/>
              <a:pPr/>
              <a:t>6</a:t>
            </a:fld>
            <a:endParaRPr lang="es-ES"/>
          </a:p>
        </p:txBody>
      </p:sp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0CA7D2-25AD-49CD-8EDF-F38902023871}" type="slidenum">
              <a:rPr lang="es-ES"/>
              <a:pPr/>
              <a:t>7</a:t>
            </a:fld>
            <a:endParaRPr lang="es-ES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8E87A-F349-4788-ABD1-B0E21A08A35C}" type="slidenum">
              <a:rPr lang="es-ES"/>
              <a:pPr/>
              <a:t>8</a:t>
            </a:fld>
            <a:endParaRPr lang="es-ES"/>
          </a:p>
        </p:txBody>
      </p:sp>
      <p:sp>
        <p:nvSpPr>
          <p:cNvPr id="96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691871-AD98-460D-A2A7-DBB439A21045}" type="slidenum">
              <a:rPr lang="es-ES"/>
              <a:pPr/>
              <a:t>9</a:t>
            </a:fld>
            <a:endParaRPr lang="es-ES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6A263-A193-457E-A28E-FAA222CC19A4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B9793-14CF-42B8-95EA-49A61EEDB305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8A6D3-FA5B-4CD2-B69C-917204A96DC6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7EE56-85E7-4E4A-A8B3-AB8B7F6B9ED1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5615B-E509-400C-9948-4469BB6C3932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A11D7-5655-4952-A557-AE8CEE51C910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4DFA9-8D55-4AD4-9256-3C3976EF8E46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3DD15-F087-4F85-84BC-C120053C5AEE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7271C-FFD6-47CA-B42C-674B3714E86E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C120F-15AE-4AEB-BC7B-4E948F212511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C0E90-0F80-4E32-A7BC-A16FD33A1781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>
                <a:gamma/>
                <a:tint val="33333"/>
                <a:invGamma/>
              </a:srgbClr>
            </a:gs>
            <a:gs pos="50000">
              <a:srgbClr val="CCCCFF"/>
            </a:gs>
            <a:gs pos="100000">
              <a:srgbClr val="CCCCFF">
                <a:gamma/>
                <a:tint val="33333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l-ES" smtClean="0"/>
              <a:t>Prema para editar o estilo de título	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l-ES" smtClean="0"/>
              <a:t>Prema para editar os estilos de texto do padrón global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gl-E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gl-ES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D014B0-C98C-47BD-9FC5-F08DE0EF2BE0}" type="slidenum">
              <a:rPr lang="gl-ES"/>
              <a:pPr/>
              <a:t>‹Nº›</a:t>
            </a:fld>
            <a:endParaRPr lang="gl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39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655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55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6553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655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55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6553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655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55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6553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655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55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6553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655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55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655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gl-ES" sz="4000"/>
              <a:t/>
            </a:r>
            <a:br>
              <a:rPr lang="gl-ES" sz="4000"/>
            </a:br>
            <a:r>
              <a:rPr lang="gl-ES" sz="4000"/>
              <a:t>O SÉCULO XIX</a:t>
            </a:r>
            <a:br>
              <a:rPr lang="gl-ES" sz="4000"/>
            </a:br>
            <a:r>
              <a:rPr lang="gl-ES" sz="4000"/>
              <a:t/>
            </a:r>
            <a:br>
              <a:rPr lang="gl-ES" sz="4000"/>
            </a:br>
            <a:r>
              <a:rPr lang="gl-ES" sz="4000" b="1"/>
              <a:t>O Rexurdimento</a:t>
            </a:r>
          </a:p>
        </p:txBody>
      </p:sp>
      <p:pic>
        <p:nvPicPr>
          <p:cNvPr id="2055" name="Picture 7" descr="rex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125" y="2636838"/>
            <a:ext cx="9032875" cy="2159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6" name="Picture 6" descr="pint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052513"/>
            <a:ext cx="1889125" cy="2519362"/>
          </a:xfrm>
          <a:prstGeom prst="rect">
            <a:avLst/>
          </a:prstGeom>
          <a:noFill/>
        </p:spPr>
      </p:pic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1187450" y="476250"/>
            <a:ext cx="7056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gl-ES" sz="2400" b="1"/>
              <a:t>XOÁN MANUEL PINTOS (1812-1876)</a:t>
            </a: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3635375" y="1125538"/>
            <a:ext cx="4897438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gl-ES" sz="2400">
                <a:latin typeface="Garamond" pitchFamily="18" charset="0"/>
              </a:rPr>
              <a:t>Óu Galicia, Galicia boi de palla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Canta lástima tèn de ti o Gaiteiro!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O aguillon que che menten è de aceiro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E con el muita forza te asoballa.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   No lombo teu zorrega, bate e malla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Fasta o máis monicreque ferrancheiro,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E calesquer podenco forasteiro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Te vafa, de vergonza sin migalla!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   Agarima alleeira eses ingratos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Ou vívoras que postas ò teu peito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Co ferrete che rompen mil buratos!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   Si o sangre teu refugas do teu leito,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Malas novas, madrasta de insensatos,</a:t>
            </a:r>
            <a:br>
              <a:rPr lang="gl-ES" sz="2400">
                <a:latin typeface="Garamond" pitchFamily="18" charset="0"/>
              </a:rPr>
            </a:br>
            <a:r>
              <a:rPr lang="gl-ES" sz="2400">
                <a:latin typeface="Garamond" pitchFamily="18" charset="0"/>
              </a:rPr>
              <a:t>Dos fillos teus ò amor non tès dereito</a:t>
            </a:r>
            <a:r>
              <a:rPr lang="gl-ES" sz="2000"/>
              <a:t>.</a:t>
            </a:r>
            <a:r>
              <a:rPr lang="gl-ES"/>
              <a:t> </a:t>
            </a:r>
          </a:p>
        </p:txBody>
      </p:sp>
      <p:pic>
        <p:nvPicPr>
          <p:cNvPr id="81929" name="Picture 9" descr="gaiteiro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005263"/>
            <a:ext cx="3030538" cy="2339975"/>
          </a:xfrm>
          <a:prstGeom prst="rect">
            <a:avLst/>
          </a:prstGeom>
          <a:noFill/>
        </p:spPr>
      </p:pic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323850" y="6370638"/>
            <a:ext cx="3095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gl-ES"/>
              <a:t>Portada de </a:t>
            </a:r>
            <a:r>
              <a:rPr lang="gl-ES" i="1"/>
              <a:t>A gaita gallega</a:t>
            </a:r>
            <a:endParaRPr lang="gl-E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4427538" y="1844675"/>
            <a:ext cx="4716462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gl-ES" sz="2600">
                <a:latin typeface="Garamond" pitchFamily="18" charset="0"/>
              </a:rPr>
              <a:t>Ay esperta, adorada Galicia,</a:t>
            </a:r>
            <a:br>
              <a:rPr lang="gl-ES" sz="2600">
                <a:latin typeface="Garamond" pitchFamily="18" charset="0"/>
              </a:rPr>
            </a:br>
            <a:r>
              <a:rPr lang="gl-ES" sz="2600">
                <a:latin typeface="Garamond" pitchFamily="18" charset="0"/>
              </a:rPr>
              <a:t>D'ese sono en q'estás debruzada;</a:t>
            </a:r>
            <a:br>
              <a:rPr lang="gl-ES" sz="2600">
                <a:latin typeface="Garamond" pitchFamily="18" charset="0"/>
              </a:rPr>
            </a:br>
            <a:r>
              <a:rPr lang="gl-ES" sz="2600">
                <a:latin typeface="Garamond" pitchFamily="18" charset="0"/>
              </a:rPr>
              <a:t>D'o teu rico porvir a alborada</a:t>
            </a:r>
            <a:br>
              <a:rPr lang="gl-ES" sz="2600">
                <a:latin typeface="Garamond" pitchFamily="18" charset="0"/>
              </a:rPr>
            </a:br>
            <a:r>
              <a:rPr lang="gl-ES" sz="2600">
                <a:latin typeface="Garamond" pitchFamily="18" charset="0"/>
              </a:rPr>
              <a:t>Po-l'o Ceo enxergándose vay.</a:t>
            </a:r>
            <a:br>
              <a:rPr lang="gl-ES" sz="2600">
                <a:latin typeface="Garamond" pitchFamily="18" charset="0"/>
              </a:rPr>
            </a:br>
            <a:r>
              <a:rPr lang="gl-ES" sz="2600">
                <a:latin typeface="Garamond" pitchFamily="18" charset="0"/>
              </a:rPr>
              <a:t>     Xa cantando os teus fillos te chaman,</a:t>
            </a:r>
            <a:br>
              <a:rPr lang="gl-ES" sz="2600">
                <a:latin typeface="Garamond" pitchFamily="18" charset="0"/>
              </a:rPr>
            </a:br>
            <a:r>
              <a:rPr lang="gl-ES" sz="2600">
                <a:latin typeface="Garamond" pitchFamily="18" charset="0"/>
              </a:rPr>
              <a:t>E c'os brazos en cruz se espreguizan...</a:t>
            </a:r>
            <a:br>
              <a:rPr lang="gl-ES" sz="2600">
                <a:latin typeface="Garamond" pitchFamily="18" charset="0"/>
              </a:rPr>
            </a:br>
            <a:r>
              <a:rPr lang="gl-ES" sz="2600">
                <a:latin typeface="Garamond" pitchFamily="18" charset="0"/>
              </a:rPr>
              <a:t>Malpocados! O q'eles cobizan</a:t>
            </a:r>
            <a:br>
              <a:rPr lang="gl-ES" sz="2600">
                <a:latin typeface="Garamond" pitchFamily="18" charset="0"/>
              </a:rPr>
            </a:br>
            <a:r>
              <a:rPr lang="gl-ES" sz="2600">
                <a:latin typeface="Garamond" pitchFamily="18" charset="0"/>
              </a:rPr>
              <a:t>É un bico d'os labios d'a Nay.</a:t>
            </a:r>
            <a:r>
              <a:rPr lang="gl-ES" sz="2400"/>
              <a:t> 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971550" y="620713"/>
            <a:ext cx="763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gl-ES" sz="2400" b="1"/>
              <a:t>FRANCISCO AÑÓN  (1812-1878)</a:t>
            </a:r>
          </a:p>
        </p:txBody>
      </p:sp>
      <p:pic>
        <p:nvPicPr>
          <p:cNvPr id="82953" name="Picture 9" descr="Ano Francisco Añó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989138"/>
            <a:ext cx="2613025" cy="359886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gl-ES"/>
              <a:t>O REXURDIMENTO PLENO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gl-ES" sz="2400"/>
              <a:t> Entre 1863 e 1916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gl-ES" sz="2400"/>
              <a:t>Relaciónase co </a:t>
            </a:r>
            <a:r>
              <a:rPr lang="gl-ES" sz="2400" b="1"/>
              <a:t>Rexionalismo</a:t>
            </a:r>
            <a:r>
              <a:rPr lang="gl-ES" sz="2400"/>
              <a:t> (movemento político e cultural que concibe a Galiza como rexión, reinvindica as súas particularidades culturais e pide unha certa autonomía).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gl-ES" sz="2400"/>
              <a:t>Autores principais: </a:t>
            </a:r>
            <a:r>
              <a:rPr lang="gl-ES" sz="2400" b="1"/>
              <a:t>Rosalía de Castro</a:t>
            </a:r>
            <a:r>
              <a:rPr lang="gl-ES" sz="2400"/>
              <a:t>, </a:t>
            </a:r>
            <a:r>
              <a:rPr lang="gl-ES" sz="2400" b="1"/>
              <a:t>Eduardo Pondal</a:t>
            </a:r>
            <a:r>
              <a:rPr lang="gl-ES" sz="2400"/>
              <a:t> e Manuel </a:t>
            </a:r>
            <a:r>
              <a:rPr lang="gl-ES" sz="2400" b="1"/>
              <a:t>Curros Enríquez</a:t>
            </a:r>
            <a:r>
              <a:rPr lang="gl-ES" sz="2400"/>
              <a:t>. 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gl-ES" sz="2400"/>
              <a:t>Dúas datas básicas:</a:t>
            </a:r>
          </a:p>
          <a:p>
            <a:pPr algn="just">
              <a:lnSpc>
                <a:spcPct val="90000"/>
              </a:lnSpc>
            </a:pPr>
            <a:r>
              <a:rPr lang="gl-ES" sz="2400"/>
              <a:t>En </a:t>
            </a:r>
            <a:r>
              <a:rPr lang="gl-ES" sz="2400" b="1"/>
              <a:t>1863</a:t>
            </a:r>
            <a:r>
              <a:rPr lang="gl-ES" sz="2400"/>
              <a:t> publícase </a:t>
            </a:r>
            <a:r>
              <a:rPr lang="gl-ES" sz="2400" b="1" i="1"/>
              <a:t>Cantares gallegos</a:t>
            </a:r>
            <a:r>
              <a:rPr lang="gl-ES" sz="2400"/>
              <a:t> de Rosalía de Castro. </a:t>
            </a:r>
          </a:p>
          <a:p>
            <a:pPr algn="just">
              <a:lnSpc>
                <a:spcPct val="90000"/>
              </a:lnSpc>
            </a:pPr>
            <a:r>
              <a:rPr lang="gl-ES" sz="2400" b="1"/>
              <a:t>1880. </a:t>
            </a:r>
            <a:r>
              <a:rPr lang="gl-ES" sz="2400"/>
              <a:t>Neste ano publicáronse </a:t>
            </a:r>
            <a:r>
              <a:rPr lang="gl-ES" sz="2400" b="1" i="1"/>
              <a:t>Follas novas </a:t>
            </a:r>
            <a:r>
              <a:rPr lang="gl-ES" sz="2400" i="1"/>
              <a:t>de Rosalía de Castro e </a:t>
            </a:r>
            <a:r>
              <a:rPr lang="gl-ES" sz="2400" b="1" i="1"/>
              <a:t>Aires da miña terra</a:t>
            </a:r>
            <a:r>
              <a:rPr lang="gl-ES" sz="2400"/>
              <a:t> de Curros Enríquez.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gl-ES" sz="240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397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9" name="Picture 7" descr="rosal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04813"/>
            <a:ext cx="2720975" cy="3240087"/>
          </a:xfrm>
          <a:prstGeom prst="rect">
            <a:avLst/>
          </a:prstGeom>
          <a:noFill/>
        </p:spPr>
      </p:pic>
      <p:pic>
        <p:nvPicPr>
          <p:cNvPr id="85001" name="Picture 9" descr="pond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04813"/>
            <a:ext cx="2428875" cy="3228975"/>
          </a:xfrm>
          <a:prstGeom prst="rect">
            <a:avLst/>
          </a:prstGeom>
          <a:noFill/>
        </p:spPr>
      </p:pic>
      <p:pic>
        <p:nvPicPr>
          <p:cNvPr id="85005" name="Picture 13" descr="Manuel_curros_enriquez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3068638"/>
            <a:ext cx="2000250" cy="323532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77875"/>
          </a:xfrm>
        </p:spPr>
        <p:txBody>
          <a:bodyPr/>
          <a:lstStyle/>
          <a:p>
            <a:r>
              <a:rPr lang="gl-ES" sz="3200"/>
              <a:t>CARACTERÍSTICAS DO REXURDIMENTO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472112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gl-ES" sz="2400"/>
              <a:t>A reivindicación do </a:t>
            </a:r>
            <a:r>
              <a:rPr lang="gl-ES" sz="2400" b="1"/>
              <a:t>carácter diferenciado de Galiza</a:t>
            </a:r>
            <a:r>
              <a:rPr lang="gl-ES" sz="2400"/>
              <a:t>. Os intelectuais interésanse polas raíces do país: a súa historia, as súas tradicións, a súa lingua.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gl-ES" sz="2400"/>
              <a:t> </a:t>
            </a:r>
          </a:p>
          <a:p>
            <a:pPr algn="just">
              <a:lnSpc>
                <a:spcPct val="80000"/>
              </a:lnSpc>
            </a:pPr>
            <a:r>
              <a:rPr lang="gl-ES" sz="2400"/>
              <a:t>En 1856 participaron no chamado “</a:t>
            </a:r>
            <a:r>
              <a:rPr lang="gl-ES" sz="2400" b="1"/>
              <a:t>Banquete de Conxo</a:t>
            </a:r>
            <a:r>
              <a:rPr lang="gl-ES" sz="2400"/>
              <a:t>”, acto de confraternización entre obreiros e estudantes.</a:t>
            </a:r>
          </a:p>
          <a:p>
            <a:pPr algn="just">
              <a:lnSpc>
                <a:spcPct val="80000"/>
              </a:lnSpc>
            </a:pPr>
            <a:endParaRPr lang="gl-ES" sz="2400"/>
          </a:p>
          <a:p>
            <a:pPr algn="just">
              <a:lnSpc>
                <a:spcPct val="80000"/>
              </a:lnSpc>
            </a:pPr>
            <a:r>
              <a:rPr lang="gl-ES" sz="2400"/>
              <a:t>Publicouse </a:t>
            </a:r>
            <a:r>
              <a:rPr lang="gl-ES" sz="2400" b="1"/>
              <a:t>máis poesía</a:t>
            </a:r>
            <a:r>
              <a:rPr lang="gl-ES" sz="2400"/>
              <a:t> que prosa ou teatro. En prosa destacou Marcial Valladares e en teatro Francisco Maria de la Iglesia.</a:t>
            </a:r>
          </a:p>
          <a:p>
            <a:pPr algn="just">
              <a:lnSpc>
                <a:spcPct val="80000"/>
              </a:lnSpc>
            </a:pPr>
            <a:endParaRPr lang="gl-ES" sz="2400"/>
          </a:p>
          <a:p>
            <a:pPr algn="just">
              <a:lnSpc>
                <a:spcPct val="80000"/>
              </a:lnSpc>
            </a:pPr>
            <a:r>
              <a:rPr lang="gl-ES" sz="2400"/>
              <a:t>Importancia de </a:t>
            </a:r>
            <a:r>
              <a:rPr lang="gl-ES" sz="2400" b="1"/>
              <a:t>publicacións periódicas</a:t>
            </a:r>
            <a:r>
              <a:rPr lang="gl-ES" sz="2400"/>
              <a:t> como </a:t>
            </a:r>
            <a:r>
              <a:rPr lang="gl-ES" sz="2400" i="1"/>
              <a:t>O Tío Marcos da Portela </a:t>
            </a:r>
            <a:r>
              <a:rPr lang="gl-ES" sz="2400"/>
              <a:t>e de coleccións como a </a:t>
            </a:r>
            <a:r>
              <a:rPr lang="gl-ES" sz="2400" b="1"/>
              <a:t>Biblioteca Gallega.</a:t>
            </a:r>
          </a:p>
          <a:p>
            <a:pPr algn="just">
              <a:lnSpc>
                <a:spcPct val="80000"/>
              </a:lnSpc>
            </a:pPr>
            <a:endParaRPr lang="gl-ES" sz="2400"/>
          </a:p>
          <a:p>
            <a:pPr algn="just">
              <a:lnSpc>
                <a:spcPct val="80000"/>
              </a:lnSpc>
            </a:pPr>
            <a:r>
              <a:rPr lang="gl-ES" sz="2400"/>
              <a:t>Aparecen as primeiras </a:t>
            </a:r>
            <a:r>
              <a:rPr lang="gl-ES" sz="2400" b="1"/>
              <a:t>gramáticas</a:t>
            </a:r>
            <a:r>
              <a:rPr lang="gl-ES" sz="2400"/>
              <a:t>, </a:t>
            </a:r>
            <a:r>
              <a:rPr lang="gl-ES" sz="2400" b="1"/>
              <a:t>dicionarios</a:t>
            </a:r>
            <a:r>
              <a:rPr lang="gl-ES" sz="2400"/>
              <a:t> e </a:t>
            </a:r>
            <a:r>
              <a:rPr lang="gl-ES" sz="2400" b="1"/>
              <a:t>estudos </a:t>
            </a:r>
            <a:r>
              <a:rPr lang="gl-ES" sz="2400"/>
              <a:t>sobre lingua, literatura e historia de Galiza.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0" y="404813"/>
            <a:ext cx="9250363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gl-ES"/>
          </a:p>
          <a:p>
            <a:pPr algn="ctr"/>
            <a:r>
              <a:rPr lang="gl-ES" sz="3400"/>
              <a:t>A SITUACIÓN LINGÜÍSTICA NO SÉCULO XIX</a:t>
            </a:r>
          </a:p>
          <a:p>
            <a:pPr algn="ctr"/>
            <a:endParaRPr lang="gl-ES" sz="3400"/>
          </a:p>
        </p:txBody>
      </p:sp>
      <p:sp>
        <p:nvSpPr>
          <p:cNvPr id="68620" name="Text Box 12"/>
          <p:cNvSpPr txBox="1">
            <a:spLocks noChangeArrowheads="1"/>
          </p:cNvSpPr>
          <p:nvPr/>
        </p:nvSpPr>
        <p:spPr bwMode="auto">
          <a:xfrm>
            <a:off x="323850" y="2636838"/>
            <a:ext cx="882015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gl-ES" sz="2800" b="1"/>
              <a:t> O galego é falado por máis do 90% da poboación (labregos, mariñeiros, artesáns...)</a:t>
            </a:r>
          </a:p>
          <a:p>
            <a:endParaRPr lang="gl-ES" sz="2800" b="1"/>
          </a:p>
          <a:p>
            <a:pPr>
              <a:buFont typeface="Wingdings" pitchFamily="2" charset="2"/>
              <a:buChar char="q"/>
            </a:pPr>
            <a:r>
              <a:rPr lang="gl-ES" sz="2800" b="1"/>
              <a:t> O castelán era a lingua que representaba o poder (fidalgos, cregos, médicos, mestres...)</a:t>
            </a:r>
          </a:p>
          <a:p>
            <a:pPr>
              <a:spcBef>
                <a:spcPct val="50000"/>
              </a:spcBef>
            </a:pPr>
            <a:endParaRPr lang="gl-ES" sz="240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/>
      <p:bldP spid="686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611188" y="836613"/>
            <a:ext cx="7920037" cy="586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gl-ES" sz="2800"/>
              <a:t>Neste século aumenta o coñecemento, uso e </a:t>
            </a:r>
            <a:r>
              <a:rPr lang="gl-ES" sz="2800" b="1"/>
              <a:t>prestixio</a:t>
            </a:r>
            <a:r>
              <a:rPr lang="gl-ES" sz="2800"/>
              <a:t> do castelán debido a:</a:t>
            </a:r>
          </a:p>
          <a:p>
            <a:pPr>
              <a:spcBef>
                <a:spcPct val="50000"/>
              </a:spcBef>
            </a:pPr>
            <a:endParaRPr lang="gl-ES" sz="2800"/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gl-ES" sz="2800"/>
              <a:t> unha maior presenza da escola 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gl-ES" sz="2800"/>
              <a:t> a importancia que ía adquirindo a prensa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gl-ES" sz="2800"/>
              <a:t> o crecemento dunha nova burguesía (comerciantes, conserveiros...) de orixe foránea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gl-ES" sz="2800"/>
              <a:t> a emigración a países de fala hispana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endParaRPr lang="gl-ES" sz="2800"/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gl-ES" sz="280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escol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557338"/>
            <a:ext cx="4930775" cy="3600450"/>
          </a:xfrm>
          <a:prstGeom prst="rect">
            <a:avLst/>
          </a:prstGeom>
          <a:noFill/>
        </p:spPr>
      </p:pic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539750" y="620713"/>
            <a:ext cx="7777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gl-ES" sz="2400"/>
              <a:t>O PRESTIXIO DO CASTELÁN AUMENTA DEBIDO A: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836613"/>
            <a:ext cx="3940175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468313" y="260350"/>
            <a:ext cx="7542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gl-ES" sz="2400"/>
              <a:t>O PRESTIXIO DO CASTELÁN AUMENTA DEBIDO A</a:t>
            </a:r>
            <a:r>
              <a:rPr lang="gl-ES"/>
              <a:t>: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burgues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908050"/>
            <a:ext cx="3035300" cy="2182813"/>
          </a:xfrm>
          <a:prstGeom prst="rect">
            <a:avLst/>
          </a:prstGeom>
          <a:noFill/>
        </p:spPr>
      </p:pic>
      <p:pic>
        <p:nvPicPr>
          <p:cNvPr id="75781" name="Picture 5" descr="burgues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3644900"/>
            <a:ext cx="2730500" cy="2024063"/>
          </a:xfrm>
          <a:prstGeom prst="rect">
            <a:avLst/>
          </a:prstGeom>
          <a:noFill/>
        </p:spPr>
      </p:pic>
      <p:pic>
        <p:nvPicPr>
          <p:cNvPr id="75783" name="Picture 7" descr="conserveira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3500438"/>
            <a:ext cx="3195637" cy="2160587"/>
          </a:xfrm>
          <a:prstGeom prst="rect">
            <a:avLst/>
          </a:prstGeom>
          <a:noFill/>
        </p:spPr>
      </p:pic>
      <p:pic>
        <p:nvPicPr>
          <p:cNvPr id="75784" name="Picture 8" descr="estaleir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6825" y="836613"/>
            <a:ext cx="2381250" cy="238125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755650" y="260350"/>
            <a:ext cx="7562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gl-ES" sz="2400"/>
              <a:t>O PRESTIXIO DO CASTELÁN AUMENTA DEBIDO A: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5" name="Picture 5" descr="emigracion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1557338"/>
            <a:ext cx="3854450" cy="5040312"/>
          </a:xfrm>
          <a:prstGeom prst="rect">
            <a:avLst/>
          </a:prstGeom>
          <a:noFill/>
        </p:spPr>
      </p:pic>
      <p:pic>
        <p:nvPicPr>
          <p:cNvPr id="7680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418138"/>
            <a:ext cx="91440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1258888" y="476250"/>
            <a:ext cx="7562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gl-ES" sz="2400"/>
              <a:t>O PRESTIXIO DO CASTELÁN AUMENTA DEBIDO A: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gl-ES"/>
              <a:t>O REXURDIMENTO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040312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gl-ES"/>
              <a:t>É o movemento de recuperación política e cultural de Galiza que se desenvolveu na metade do século XIX. </a:t>
            </a:r>
          </a:p>
          <a:p>
            <a:pPr>
              <a:lnSpc>
                <a:spcPct val="90000"/>
              </a:lnSpc>
            </a:pPr>
            <a:endParaRPr lang="gl-ES"/>
          </a:p>
          <a:p>
            <a:pPr>
              <a:lnSpc>
                <a:spcPct val="90000"/>
              </a:lnSpc>
            </a:pPr>
            <a:r>
              <a:rPr lang="gl-ES"/>
              <a:t>Tivo especial importancia para a literatura</a:t>
            </a:r>
          </a:p>
          <a:p>
            <a:pPr>
              <a:lnSpc>
                <a:spcPct val="90000"/>
              </a:lnSpc>
            </a:pPr>
            <a:endParaRPr lang="gl-ES"/>
          </a:p>
          <a:p>
            <a:pPr>
              <a:lnSpc>
                <a:spcPct val="90000"/>
              </a:lnSpc>
            </a:pPr>
            <a:r>
              <a:rPr lang="gl-ES"/>
              <a:t>Distínguense dúas etapas:</a:t>
            </a:r>
          </a:p>
          <a:p>
            <a:pPr>
              <a:lnSpc>
                <a:spcPct val="90000"/>
              </a:lnSpc>
              <a:buFontTx/>
              <a:buNone/>
            </a:pPr>
            <a:endParaRPr lang="gl-ES"/>
          </a:p>
          <a:p>
            <a:pPr lvl="1">
              <a:lnSpc>
                <a:spcPct val="90000"/>
              </a:lnSpc>
            </a:pPr>
            <a:r>
              <a:rPr lang="gl-ES"/>
              <a:t>PRERREXURDIMENTO</a:t>
            </a:r>
          </a:p>
          <a:p>
            <a:pPr lvl="1">
              <a:lnSpc>
                <a:spcPct val="90000"/>
              </a:lnSpc>
            </a:pPr>
            <a:r>
              <a:rPr lang="gl-ES"/>
              <a:t>REXURDIMENTO PLENO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gl-ES"/>
              <a:t>PRERREXURDIMENTO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893175" cy="4525963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Clr>
                <a:srgbClr val="66FF33"/>
              </a:buClr>
              <a:buFont typeface="Wingdings" pitchFamily="2" charset="2"/>
              <a:buChar char="ü"/>
            </a:pPr>
            <a:r>
              <a:rPr lang="gl-ES" sz="2800"/>
              <a:t>Entre principios do XIX e 1863</a:t>
            </a:r>
          </a:p>
          <a:p>
            <a:pPr marL="609600" indent="-609600">
              <a:lnSpc>
                <a:spcPct val="80000"/>
              </a:lnSpc>
              <a:buClr>
                <a:srgbClr val="66FF33"/>
              </a:buClr>
              <a:buFont typeface="Wingdings" pitchFamily="2" charset="2"/>
              <a:buNone/>
            </a:pPr>
            <a:endParaRPr lang="gl-ES" sz="2800"/>
          </a:p>
          <a:p>
            <a:pPr marL="609600" indent="-609600" algn="just">
              <a:lnSpc>
                <a:spcPct val="80000"/>
              </a:lnSpc>
              <a:buClr>
                <a:srgbClr val="66FF33"/>
              </a:buClr>
              <a:buFont typeface="Wingdings" pitchFamily="2" charset="2"/>
              <a:buChar char="ü"/>
            </a:pPr>
            <a:r>
              <a:rPr lang="gl-ES" sz="2800"/>
              <a:t>Relaciónase co </a:t>
            </a:r>
            <a:r>
              <a:rPr lang="gl-ES" sz="2800" b="1"/>
              <a:t>Provincialismo </a:t>
            </a:r>
            <a:r>
              <a:rPr lang="gl-ES" sz="2800"/>
              <a:t>(movemento político que pedía que Galiza fose unha única provincia)</a:t>
            </a:r>
          </a:p>
          <a:p>
            <a:pPr marL="609600" indent="-609600" algn="just">
              <a:lnSpc>
                <a:spcPct val="80000"/>
              </a:lnSpc>
              <a:buClr>
                <a:srgbClr val="66FF33"/>
              </a:buClr>
              <a:buFont typeface="Wingdings" pitchFamily="2" charset="2"/>
              <a:buChar char="ü"/>
            </a:pPr>
            <a:endParaRPr lang="gl-ES" sz="2800"/>
          </a:p>
          <a:p>
            <a:pPr marL="609600" indent="-609600" algn="just">
              <a:lnSpc>
                <a:spcPct val="80000"/>
              </a:lnSpc>
              <a:buClr>
                <a:srgbClr val="66FF33"/>
              </a:buClr>
              <a:buFont typeface="Wingdings" pitchFamily="2" charset="2"/>
              <a:buChar char="ü"/>
            </a:pPr>
            <a:r>
              <a:rPr lang="gl-ES" sz="2800"/>
              <a:t>Ao principio úsase o galego en textos que animan á loita contra a invasión francesa (1808)</a:t>
            </a:r>
          </a:p>
          <a:p>
            <a:pPr marL="609600" indent="-609600" algn="just">
              <a:lnSpc>
                <a:spcPct val="80000"/>
              </a:lnSpc>
              <a:buClr>
                <a:srgbClr val="66FF33"/>
              </a:buClr>
              <a:buFont typeface="Wingdings" pitchFamily="2" charset="2"/>
              <a:buNone/>
            </a:pPr>
            <a:endParaRPr lang="gl-ES" sz="2800"/>
          </a:p>
          <a:p>
            <a:pPr marL="609600" indent="-609600" algn="just">
              <a:lnSpc>
                <a:spcPct val="80000"/>
              </a:lnSpc>
              <a:buClr>
                <a:srgbClr val="66FF33"/>
              </a:buClr>
              <a:buFont typeface="Wingdings" pitchFamily="2" charset="2"/>
              <a:buChar char="ü"/>
            </a:pPr>
            <a:r>
              <a:rPr lang="gl-ES" sz="2800"/>
              <a:t>Anos máis tarde destacaron os poetas Xoán Manuel </a:t>
            </a:r>
            <a:r>
              <a:rPr lang="gl-ES" sz="2800" b="1"/>
              <a:t>Pintos</a:t>
            </a:r>
            <a:r>
              <a:rPr lang="gl-ES" sz="2800"/>
              <a:t> e Francisco </a:t>
            </a:r>
            <a:r>
              <a:rPr lang="gl-ES" sz="2800" b="1"/>
              <a:t>Añón</a:t>
            </a:r>
            <a:r>
              <a:rPr lang="gl-ES" sz="2800"/>
              <a:t>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eño de presentación predefinido">
  <a:themeElements>
    <a:clrScheme name="Deseño de presentación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eño de presentación predefini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eño de presentación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eño de presentación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eño de presentación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eño de presentación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eño de presentación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eño de presentación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eño de presentación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eño de presentación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eño de presentación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eño de presentación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eño de presentación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eño de presentación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444</Words>
  <Application>Microsoft Office PowerPoint</Application>
  <PresentationFormat>Presentación en pantalla (4:3)</PresentationFormat>
  <Paragraphs>69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Wingdings</vt:lpstr>
      <vt:lpstr>Garamond</vt:lpstr>
      <vt:lpstr>Deseño de presentación predefinido</vt:lpstr>
      <vt:lpstr> O SÉCULO XIX  O Rexurdimento</vt:lpstr>
      <vt:lpstr>Diapositiva 2</vt:lpstr>
      <vt:lpstr>Diapositiva 3</vt:lpstr>
      <vt:lpstr>Diapositiva 4</vt:lpstr>
      <vt:lpstr>Diapositiva 5</vt:lpstr>
      <vt:lpstr>Diapositiva 6</vt:lpstr>
      <vt:lpstr>Diapositiva 7</vt:lpstr>
      <vt:lpstr>O REXURDIMENTO</vt:lpstr>
      <vt:lpstr>PRERREXURDIMENTO</vt:lpstr>
      <vt:lpstr>Diapositiva 10</vt:lpstr>
      <vt:lpstr>Diapositiva 11</vt:lpstr>
      <vt:lpstr>O REXURDIMENTO PLENO</vt:lpstr>
      <vt:lpstr>Diapositiva 13</vt:lpstr>
      <vt:lpstr>CARACTERÍSTICAS DO REXURDIMENTO</vt:lpstr>
    </vt:vector>
  </TitlesOfParts>
  <Company>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SÉCULO XIX</dc:title>
  <dc:creator>a</dc:creator>
  <cp:lastModifiedBy>Benito</cp:lastModifiedBy>
  <cp:revision>8</cp:revision>
  <dcterms:created xsi:type="dcterms:W3CDTF">2008-02-10T17:26:03Z</dcterms:created>
  <dcterms:modified xsi:type="dcterms:W3CDTF">2014-04-20T22:20:35Z</dcterms:modified>
</cp:coreProperties>
</file>